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>
        <p:scale>
          <a:sx n="89" d="100"/>
          <a:sy n="89" d="100"/>
        </p:scale>
        <p:origin x="6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CF535-B01A-4712-B087-740635C377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D598D5-6492-4230-8D6E-C145B6FE72B0}">
      <dgm:prSet phldrT="[Text]"/>
      <dgm:spPr/>
      <dgm:t>
        <a:bodyPr/>
        <a:lstStyle/>
        <a:p>
          <a:r>
            <a:rPr lang="en-US" dirty="0" smtClean="0"/>
            <a:t>Self Control</a:t>
          </a:r>
          <a:endParaRPr lang="en-US" dirty="0"/>
        </a:p>
      </dgm:t>
    </dgm:pt>
    <dgm:pt modelId="{C58FEEB4-5D36-4418-9F3C-98BFDEDB67CA}" type="parTrans" cxnId="{13748C2A-AEA6-4939-A98F-32E4A87EA037}">
      <dgm:prSet/>
      <dgm:spPr/>
      <dgm:t>
        <a:bodyPr/>
        <a:lstStyle/>
        <a:p>
          <a:endParaRPr lang="en-US"/>
        </a:p>
      </dgm:t>
    </dgm:pt>
    <dgm:pt modelId="{AE171BA6-2FE3-44FB-867A-26A09571CCA5}" type="sibTrans" cxnId="{13748C2A-AEA6-4939-A98F-32E4A87EA037}">
      <dgm:prSet/>
      <dgm:spPr/>
      <dgm:t>
        <a:bodyPr/>
        <a:lstStyle/>
        <a:p>
          <a:endParaRPr lang="en-US"/>
        </a:p>
      </dgm:t>
    </dgm:pt>
    <dgm:pt modelId="{1AB87191-778F-4E47-8E60-82732B1144DF}">
      <dgm:prSet phldrT="[Text]"/>
      <dgm:spPr/>
      <dgm:t>
        <a:bodyPr/>
        <a:lstStyle/>
        <a:p>
          <a:r>
            <a:rPr lang="en-US" dirty="0" smtClean="0"/>
            <a:t>Manage Stress</a:t>
          </a:r>
          <a:endParaRPr lang="en-US" dirty="0"/>
        </a:p>
      </dgm:t>
    </dgm:pt>
    <dgm:pt modelId="{A35672CC-C921-4087-B24B-A55922B7F0BC}" type="parTrans" cxnId="{499611E5-6A71-483B-8C73-8D8F2FBFDC99}">
      <dgm:prSet/>
      <dgm:spPr/>
      <dgm:t>
        <a:bodyPr/>
        <a:lstStyle/>
        <a:p>
          <a:endParaRPr lang="en-US"/>
        </a:p>
      </dgm:t>
    </dgm:pt>
    <dgm:pt modelId="{161E3D75-6EB0-4193-95A5-E13505D7BCC6}" type="sibTrans" cxnId="{499611E5-6A71-483B-8C73-8D8F2FBFDC99}">
      <dgm:prSet/>
      <dgm:spPr/>
      <dgm:t>
        <a:bodyPr/>
        <a:lstStyle/>
        <a:p>
          <a:endParaRPr lang="en-US"/>
        </a:p>
      </dgm:t>
    </dgm:pt>
    <dgm:pt modelId="{CA83B9F7-FD92-43E7-A43C-5C3313A7C0A6}">
      <dgm:prSet phldrT="[Text]"/>
      <dgm:spPr/>
      <dgm:t>
        <a:bodyPr/>
        <a:lstStyle/>
        <a:p>
          <a:r>
            <a:rPr lang="en-US" dirty="0" smtClean="0"/>
            <a:t>Achieve Success</a:t>
          </a:r>
          <a:endParaRPr lang="en-US" dirty="0"/>
        </a:p>
      </dgm:t>
    </dgm:pt>
    <dgm:pt modelId="{19AA3ABC-BB37-4626-AA44-FBF697C33DD5}" type="parTrans" cxnId="{1609A566-1E06-4AF5-BEEC-952497F2932A}">
      <dgm:prSet/>
      <dgm:spPr/>
      <dgm:t>
        <a:bodyPr/>
        <a:lstStyle/>
        <a:p>
          <a:endParaRPr lang="en-US"/>
        </a:p>
      </dgm:t>
    </dgm:pt>
    <dgm:pt modelId="{C6BC280B-7E76-4B44-98A3-9AAAF8BDA1A2}" type="sibTrans" cxnId="{1609A566-1E06-4AF5-BEEC-952497F2932A}">
      <dgm:prSet/>
      <dgm:spPr/>
      <dgm:t>
        <a:bodyPr/>
        <a:lstStyle/>
        <a:p>
          <a:endParaRPr lang="en-US"/>
        </a:p>
      </dgm:t>
    </dgm:pt>
    <dgm:pt modelId="{FAEBC8D6-B1E2-4F42-82FB-9CE587AD6505}" type="pres">
      <dgm:prSet presAssocID="{FC9CF535-B01A-4712-B087-740635C3776E}" presName="CompostProcess" presStyleCnt="0">
        <dgm:presLayoutVars>
          <dgm:dir/>
          <dgm:resizeHandles val="exact"/>
        </dgm:presLayoutVars>
      </dgm:prSet>
      <dgm:spPr/>
    </dgm:pt>
    <dgm:pt modelId="{1CBFCEBC-363B-49AB-B4E4-179A4BCB0CA9}" type="pres">
      <dgm:prSet presAssocID="{FC9CF535-B01A-4712-B087-740635C3776E}" presName="arrow" presStyleLbl="bgShp" presStyleIdx="0" presStyleCnt="1"/>
      <dgm:spPr/>
    </dgm:pt>
    <dgm:pt modelId="{00B0F7D5-CB99-4869-94D2-E3DCB200B623}" type="pres">
      <dgm:prSet presAssocID="{FC9CF535-B01A-4712-B087-740635C3776E}" presName="linearProcess" presStyleCnt="0"/>
      <dgm:spPr/>
    </dgm:pt>
    <dgm:pt modelId="{34CF85C6-A88D-4D45-B46F-796528483849}" type="pres">
      <dgm:prSet presAssocID="{2DD598D5-6492-4230-8D6E-C145B6FE72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141E1-9033-483F-97E3-C71284D8919A}" type="pres">
      <dgm:prSet presAssocID="{AE171BA6-2FE3-44FB-867A-26A09571CCA5}" presName="sibTrans" presStyleCnt="0"/>
      <dgm:spPr/>
    </dgm:pt>
    <dgm:pt modelId="{76120396-5100-4E6D-A87D-4CFAD673EB91}" type="pres">
      <dgm:prSet presAssocID="{1AB87191-778F-4E47-8E60-82732B1144D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3DD31-9D28-491A-9540-F95F61A39F31}" type="pres">
      <dgm:prSet presAssocID="{161E3D75-6EB0-4193-95A5-E13505D7BCC6}" presName="sibTrans" presStyleCnt="0"/>
      <dgm:spPr/>
    </dgm:pt>
    <dgm:pt modelId="{C2D5A344-2A76-4B46-84D9-2B5D8108E330}" type="pres">
      <dgm:prSet presAssocID="{CA83B9F7-FD92-43E7-A43C-5C3313A7C0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09A566-1E06-4AF5-BEEC-952497F2932A}" srcId="{FC9CF535-B01A-4712-B087-740635C3776E}" destId="{CA83B9F7-FD92-43E7-A43C-5C3313A7C0A6}" srcOrd="2" destOrd="0" parTransId="{19AA3ABC-BB37-4626-AA44-FBF697C33DD5}" sibTransId="{C6BC280B-7E76-4B44-98A3-9AAAF8BDA1A2}"/>
    <dgm:cxn modelId="{04711016-1E4E-4F11-9A28-D95F74940A88}" type="presOf" srcId="{2DD598D5-6492-4230-8D6E-C145B6FE72B0}" destId="{34CF85C6-A88D-4D45-B46F-796528483849}" srcOrd="0" destOrd="0" presId="urn:microsoft.com/office/officeart/2005/8/layout/hProcess9"/>
    <dgm:cxn modelId="{EE2A0828-1418-4AB6-AE82-077D108B5DBA}" type="presOf" srcId="{FC9CF535-B01A-4712-B087-740635C3776E}" destId="{FAEBC8D6-B1E2-4F42-82FB-9CE587AD6505}" srcOrd="0" destOrd="0" presId="urn:microsoft.com/office/officeart/2005/8/layout/hProcess9"/>
    <dgm:cxn modelId="{4988D3B4-77C0-469E-8970-F099536E58AB}" type="presOf" srcId="{1AB87191-778F-4E47-8E60-82732B1144DF}" destId="{76120396-5100-4E6D-A87D-4CFAD673EB91}" srcOrd="0" destOrd="0" presId="urn:microsoft.com/office/officeart/2005/8/layout/hProcess9"/>
    <dgm:cxn modelId="{13748C2A-AEA6-4939-A98F-32E4A87EA037}" srcId="{FC9CF535-B01A-4712-B087-740635C3776E}" destId="{2DD598D5-6492-4230-8D6E-C145B6FE72B0}" srcOrd="0" destOrd="0" parTransId="{C58FEEB4-5D36-4418-9F3C-98BFDEDB67CA}" sibTransId="{AE171BA6-2FE3-44FB-867A-26A09571CCA5}"/>
    <dgm:cxn modelId="{499611E5-6A71-483B-8C73-8D8F2FBFDC99}" srcId="{FC9CF535-B01A-4712-B087-740635C3776E}" destId="{1AB87191-778F-4E47-8E60-82732B1144DF}" srcOrd="1" destOrd="0" parTransId="{A35672CC-C921-4087-B24B-A55922B7F0BC}" sibTransId="{161E3D75-6EB0-4193-95A5-E13505D7BCC6}"/>
    <dgm:cxn modelId="{EEDEAFBA-5BF9-44D0-A196-F6965B5D6713}" type="presOf" srcId="{CA83B9F7-FD92-43E7-A43C-5C3313A7C0A6}" destId="{C2D5A344-2A76-4B46-84D9-2B5D8108E330}" srcOrd="0" destOrd="0" presId="urn:microsoft.com/office/officeart/2005/8/layout/hProcess9"/>
    <dgm:cxn modelId="{D54DD42D-7703-4780-ABAE-69B5E4139D18}" type="presParOf" srcId="{FAEBC8D6-B1E2-4F42-82FB-9CE587AD6505}" destId="{1CBFCEBC-363B-49AB-B4E4-179A4BCB0CA9}" srcOrd="0" destOrd="0" presId="urn:microsoft.com/office/officeart/2005/8/layout/hProcess9"/>
    <dgm:cxn modelId="{9EA843A9-F89F-400F-B6C5-72678661D955}" type="presParOf" srcId="{FAEBC8D6-B1E2-4F42-82FB-9CE587AD6505}" destId="{00B0F7D5-CB99-4869-94D2-E3DCB200B623}" srcOrd="1" destOrd="0" presId="urn:microsoft.com/office/officeart/2005/8/layout/hProcess9"/>
    <dgm:cxn modelId="{5B6C679F-9D54-48E3-A45D-9A7FEE18D719}" type="presParOf" srcId="{00B0F7D5-CB99-4869-94D2-E3DCB200B623}" destId="{34CF85C6-A88D-4D45-B46F-796528483849}" srcOrd="0" destOrd="0" presId="urn:microsoft.com/office/officeart/2005/8/layout/hProcess9"/>
    <dgm:cxn modelId="{76FA216C-93A0-4F77-941D-7D305FF8B04F}" type="presParOf" srcId="{00B0F7D5-CB99-4869-94D2-E3DCB200B623}" destId="{0BE141E1-9033-483F-97E3-C71284D8919A}" srcOrd="1" destOrd="0" presId="urn:microsoft.com/office/officeart/2005/8/layout/hProcess9"/>
    <dgm:cxn modelId="{F4C61363-2B98-43CB-8FEE-49D45C8904AD}" type="presParOf" srcId="{00B0F7D5-CB99-4869-94D2-E3DCB200B623}" destId="{76120396-5100-4E6D-A87D-4CFAD673EB91}" srcOrd="2" destOrd="0" presId="urn:microsoft.com/office/officeart/2005/8/layout/hProcess9"/>
    <dgm:cxn modelId="{C90E6F05-C267-45E7-8CA2-0575BF5C4FD6}" type="presParOf" srcId="{00B0F7D5-CB99-4869-94D2-E3DCB200B623}" destId="{3883DD31-9D28-491A-9540-F95F61A39F31}" srcOrd="3" destOrd="0" presId="urn:microsoft.com/office/officeart/2005/8/layout/hProcess9"/>
    <dgm:cxn modelId="{74546BE7-AAC9-408E-9203-FB5F2F844518}" type="presParOf" srcId="{00B0F7D5-CB99-4869-94D2-E3DCB200B623}" destId="{C2D5A344-2A76-4B46-84D9-2B5D8108E3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FCEBC-363B-49AB-B4E4-179A4BCB0CA9}">
      <dsp:nvSpPr>
        <dsp:cNvPr id="0" name=""/>
        <dsp:cNvSpPr/>
      </dsp:nvSpPr>
      <dsp:spPr>
        <a:xfrm>
          <a:off x="644604" y="0"/>
          <a:ext cx="7305516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F85C6-A88D-4D45-B46F-796528483849}">
      <dsp:nvSpPr>
        <dsp:cNvPr id="0" name=""/>
        <dsp:cNvSpPr/>
      </dsp:nvSpPr>
      <dsp:spPr>
        <a:xfrm>
          <a:off x="258093" y="1305401"/>
          <a:ext cx="257841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Self Control</a:t>
          </a:r>
          <a:endParaRPr lang="en-US" sz="4400" kern="1200" dirty="0"/>
        </a:p>
      </dsp:txBody>
      <dsp:txXfrm>
        <a:off x="343059" y="1390367"/>
        <a:ext cx="2408485" cy="1570603"/>
      </dsp:txXfrm>
    </dsp:sp>
    <dsp:sp modelId="{76120396-5100-4E6D-A87D-4CFAD673EB91}">
      <dsp:nvSpPr>
        <dsp:cNvPr id="0" name=""/>
        <dsp:cNvSpPr/>
      </dsp:nvSpPr>
      <dsp:spPr>
        <a:xfrm>
          <a:off x="3008153" y="1305401"/>
          <a:ext cx="257841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Manage Stress</a:t>
          </a:r>
          <a:endParaRPr lang="en-US" sz="4400" kern="1200" dirty="0"/>
        </a:p>
      </dsp:txBody>
      <dsp:txXfrm>
        <a:off x="3093119" y="1390367"/>
        <a:ext cx="2408485" cy="1570603"/>
      </dsp:txXfrm>
    </dsp:sp>
    <dsp:sp modelId="{C2D5A344-2A76-4B46-84D9-2B5D8108E330}">
      <dsp:nvSpPr>
        <dsp:cNvPr id="0" name=""/>
        <dsp:cNvSpPr/>
      </dsp:nvSpPr>
      <dsp:spPr>
        <a:xfrm>
          <a:off x="5758213" y="1305401"/>
          <a:ext cx="257841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Achieve Success</a:t>
          </a:r>
          <a:endParaRPr lang="en-US" sz="4400" kern="1200" dirty="0"/>
        </a:p>
      </dsp:txBody>
      <dsp:txXfrm>
        <a:off x="5843179" y="1390367"/>
        <a:ext cx="2408485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extension.uiuc.edu/" TargetMode="External"/><Relationship Id="rId2" Type="http://schemas.openxmlformats.org/officeDocument/2006/relationships/hyperlink" Target="http://danielgoleman.info/biograph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shiphousemedia.com/mini-movies/14675/The-Marshmallow-Test" TargetMode="External"/><Relationship Id="rId4" Type="http://schemas.openxmlformats.org/officeDocument/2006/relationships/hyperlink" Target="http://www.edutopia.org/emotional-intelligence-re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Goleman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Psychologist and Science Journalist who popularized the concept of Emotional Intelligence (</a:t>
            </a:r>
            <a:r>
              <a:rPr lang="en-US" dirty="0" smtClean="0"/>
              <a:t>EQ) </a:t>
            </a:r>
            <a:r>
              <a:rPr lang="en-US" dirty="0" smtClean="0"/>
              <a:t>after publishing the book EI: Why It Can Matter More Than IQ, in 1995.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9" y="1214438"/>
            <a:ext cx="3036743" cy="25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Teachers, Schools, And Society A Brief Introduction of Education Third Edition David Miller </a:t>
            </a:r>
            <a:r>
              <a:rPr lang="en-US" dirty="0" err="1" smtClean="0">
                <a:hlinkClick r:id="rId2"/>
              </a:rPr>
              <a:t>Sadker</a:t>
            </a:r>
            <a:r>
              <a:rPr lang="en-US" dirty="0" smtClean="0">
                <a:hlinkClick r:id="rId2"/>
              </a:rPr>
              <a:t> Karen R. </a:t>
            </a:r>
            <a:r>
              <a:rPr lang="en-US" dirty="0" err="1" smtClean="0">
                <a:hlinkClick r:id="rId2"/>
              </a:rPr>
              <a:t>Zittle</a:t>
            </a:r>
            <a:r>
              <a:rPr lang="en-US" dirty="0" err="1" smtClean="0">
                <a:hlinkClick r:id="rId2"/>
              </a:rPr>
              <a:t>man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://danielgoleman.info/biography/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myextension.uiuc.edu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http://www.edutopia.org/emotional-intelligence-research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www.worshiphousemedia.com/mini-movies/14675/The-Marshmallow-Test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Daniel </a:t>
            </a:r>
            <a:r>
              <a:rPr lang="en-US" dirty="0" err="1" smtClean="0"/>
              <a:t>Goleman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Psychologist who lectures to professional groups, </a:t>
            </a:r>
            <a:r>
              <a:rPr lang="en-US" sz="2000" dirty="0" smtClean="0"/>
              <a:t>etc.</a:t>
            </a:r>
            <a:endParaRPr lang="en-US" sz="2000" dirty="0" smtClean="0"/>
          </a:p>
          <a:p>
            <a:r>
              <a:rPr lang="en-US" sz="2000" dirty="0" smtClean="0"/>
              <a:t>Science Journalist for the New York </a:t>
            </a:r>
            <a:r>
              <a:rPr lang="en-US" sz="2000" dirty="0" smtClean="0"/>
              <a:t>Times</a:t>
            </a:r>
            <a:endParaRPr lang="en-US" sz="2000" dirty="0" smtClean="0"/>
          </a:p>
          <a:p>
            <a:r>
              <a:rPr lang="en-US" sz="2000" dirty="0" smtClean="0"/>
              <a:t>Writer</a:t>
            </a:r>
          </a:p>
          <a:p>
            <a:r>
              <a:rPr lang="en-US" sz="2000" dirty="0" smtClean="0"/>
              <a:t>Co-founder of the Collaborative for Academic, Social, and Emotional Learning</a:t>
            </a:r>
          </a:p>
          <a:p>
            <a:r>
              <a:rPr lang="en-US" sz="2000" dirty="0" smtClean="0"/>
              <a:t>Co-director of the Consortium for Research on Emotional Intelligence in Organizations.</a:t>
            </a:r>
          </a:p>
          <a:p>
            <a:r>
              <a:rPr lang="en-US" sz="2000" dirty="0" smtClean="0"/>
              <a:t>Board Member of the Mind &amp; Life Institute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35" y="890765"/>
            <a:ext cx="1813255" cy="16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Marshmallow Story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Goleman</a:t>
            </a:r>
            <a:r>
              <a:rPr lang="en-US" sz="2000" dirty="0" smtClean="0"/>
              <a:t> Conducted an experiment on young children with marshmallows</a:t>
            </a:r>
          </a:p>
          <a:p>
            <a:pPr marL="0" indent="0">
              <a:buNone/>
            </a:pPr>
            <a:r>
              <a:rPr lang="en-US" sz="2000" dirty="0" smtClean="0"/>
              <a:t>He believed that their reaction to whether or not they ate the marshmallow would identify their success in the future.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video of the experiment</a:t>
            </a:r>
            <a:endParaRPr lang="en-US" sz="2400" dirty="0"/>
          </a:p>
        </p:txBody>
      </p:sp>
      <p:pic>
        <p:nvPicPr>
          <p:cNvPr id="7" name="Kids Marshmallow Experiment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6163" y="3079750"/>
            <a:ext cx="4481512" cy="2520950"/>
          </a:xfrm>
        </p:spPr>
      </p:pic>
    </p:spTree>
    <p:extLst>
      <p:ext uri="{BB962C8B-B14F-4D97-AF65-F5344CB8AC3E}">
        <p14:creationId xmlns:p14="http://schemas.microsoft.com/office/powerpoint/2010/main" val="14609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Research Tell Us?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Who Waited: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Popular</a:t>
            </a:r>
          </a:p>
          <a:p>
            <a:r>
              <a:rPr lang="en-US" sz="2000" dirty="0" smtClean="0"/>
              <a:t>More Adventurous </a:t>
            </a:r>
          </a:p>
          <a:p>
            <a:r>
              <a:rPr lang="en-US" sz="2000" dirty="0" smtClean="0"/>
              <a:t>More Confident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Who Ate: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Stubborn</a:t>
            </a:r>
          </a:p>
          <a:p>
            <a:r>
              <a:rPr lang="en-US" sz="2000" dirty="0" smtClean="0"/>
              <a:t>Easily Frustrated</a:t>
            </a:r>
          </a:p>
          <a:p>
            <a:r>
              <a:rPr lang="en-US" sz="2000" dirty="0" smtClean="0"/>
              <a:t>Lonely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11" y="3991087"/>
            <a:ext cx="3195135" cy="240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8" y="4339875"/>
            <a:ext cx="3057833" cy="19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</a:t>
            </a:r>
            <a:r>
              <a:rPr lang="en-US" dirty="0" smtClean="0"/>
              <a:t>EQ: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6" y="1860564"/>
            <a:ext cx="7710055" cy="4620046"/>
          </a:xfrm>
        </p:spPr>
      </p:pic>
    </p:spTree>
    <p:extLst>
      <p:ext uri="{BB962C8B-B14F-4D97-AF65-F5344CB8AC3E}">
        <p14:creationId xmlns:p14="http://schemas.microsoft.com/office/powerpoint/2010/main" val="33667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Can EQ Give Us?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7741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0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How Does Emotional Intelligence </a:t>
            </a:r>
            <a:r>
              <a:rPr lang="en-US" smtClean="0"/>
              <a:t>(</a:t>
            </a:r>
            <a:r>
              <a:rPr lang="en-US" smtClean="0"/>
              <a:t>EQ) </a:t>
            </a:r>
            <a:r>
              <a:rPr lang="en-US" dirty="0" smtClean="0"/>
              <a:t>Influence </a:t>
            </a:r>
            <a:r>
              <a:rPr lang="en-US" dirty="0" smtClean="0"/>
              <a:t>Teaching </a:t>
            </a:r>
            <a:r>
              <a:rPr lang="en-US" dirty="0" smtClean="0"/>
              <a:t>&amp;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Increasing the range of diversity of educational ideas</a:t>
            </a:r>
          </a:p>
          <a:p>
            <a:r>
              <a:rPr lang="en-US" sz="2000" dirty="0" smtClean="0"/>
              <a:t>IQ &amp; EQ can capture the range of their abilities and skills</a:t>
            </a:r>
          </a:p>
          <a:p>
            <a:r>
              <a:rPr lang="en-US" sz="2000" dirty="0" smtClean="0"/>
              <a:t>Include lesson plans involving EQ to better the teaching atmosphere.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55" y="3550025"/>
            <a:ext cx="4101211" cy="28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Game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30813" y="2100618"/>
            <a:ext cx="3345628" cy="41847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43323" y="2087489"/>
            <a:ext cx="3197173" cy="419785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6682" y="2398955"/>
            <a:ext cx="2366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</a:t>
            </a:r>
          </a:p>
          <a:p>
            <a:r>
              <a:rPr lang="en-US" dirty="0" smtClean="0"/>
              <a:t>Adventurous</a:t>
            </a:r>
          </a:p>
          <a:p>
            <a:r>
              <a:rPr lang="en-US" dirty="0" smtClean="0"/>
              <a:t>Responsible </a:t>
            </a:r>
          </a:p>
          <a:p>
            <a:r>
              <a:rPr lang="en-US" dirty="0" smtClean="0"/>
              <a:t>Attentive</a:t>
            </a:r>
          </a:p>
          <a:p>
            <a:r>
              <a:rPr lang="en-US" dirty="0" smtClean="0"/>
              <a:t>Hard working</a:t>
            </a:r>
          </a:p>
          <a:p>
            <a:endParaRPr lang="en-US" dirty="0"/>
          </a:p>
          <a:p>
            <a:r>
              <a:rPr lang="en-US" dirty="0" smtClean="0"/>
              <a:t>Honest</a:t>
            </a:r>
          </a:p>
          <a:p>
            <a:r>
              <a:rPr lang="en-US" dirty="0" smtClean="0"/>
              <a:t>Alert</a:t>
            </a:r>
          </a:p>
          <a:p>
            <a:r>
              <a:rPr lang="en-US" dirty="0" smtClean="0"/>
              <a:t>Respectful</a:t>
            </a:r>
          </a:p>
          <a:p>
            <a:r>
              <a:rPr lang="en-US" dirty="0" smtClean="0"/>
              <a:t>Patient</a:t>
            </a:r>
            <a:br>
              <a:rPr lang="en-US" dirty="0" smtClean="0"/>
            </a:br>
            <a:r>
              <a:rPr lang="en-US" dirty="0" smtClean="0"/>
              <a:t>Energetic</a:t>
            </a:r>
          </a:p>
          <a:p>
            <a:r>
              <a:rPr lang="en-US" dirty="0" smtClean="0"/>
              <a:t>Reliable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8192" y="2484820"/>
            <a:ext cx="2293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Understanding</a:t>
            </a:r>
          </a:p>
          <a:p>
            <a:r>
              <a:rPr lang="en-US" dirty="0" smtClean="0"/>
              <a:t>Trustworthy</a:t>
            </a:r>
          </a:p>
          <a:p>
            <a:r>
              <a:rPr lang="en-US" dirty="0" err="1" smtClean="0"/>
              <a:t>Helful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Sweet</a:t>
            </a:r>
          </a:p>
          <a:p>
            <a:r>
              <a:rPr lang="en-US" dirty="0" smtClean="0"/>
              <a:t>Thoughtful</a:t>
            </a:r>
          </a:p>
          <a:p>
            <a:r>
              <a:rPr lang="en-US" dirty="0" smtClean="0"/>
              <a:t>Appreciative</a:t>
            </a:r>
          </a:p>
          <a:p>
            <a:r>
              <a:rPr lang="en-US" dirty="0" smtClean="0"/>
              <a:t>Relaxed</a:t>
            </a:r>
          </a:p>
          <a:p>
            <a:r>
              <a:rPr lang="en-US" dirty="0" smtClean="0"/>
              <a:t>Nice</a:t>
            </a:r>
          </a:p>
          <a:p>
            <a:r>
              <a:rPr lang="en-US" dirty="0" smtClean="0"/>
              <a:t>Even Tempered</a:t>
            </a:r>
          </a:p>
          <a:p>
            <a:r>
              <a:rPr lang="en-US" dirty="0" smtClean="0"/>
              <a:t>Supportive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21" y="567279"/>
            <a:ext cx="1995184" cy="18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manage your emotions?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02" y="2353323"/>
            <a:ext cx="4731699" cy="3159188"/>
          </a:xfrm>
        </p:spPr>
      </p:pic>
    </p:spTree>
    <p:extLst>
      <p:ext uri="{BB962C8B-B14F-4D97-AF65-F5344CB8AC3E}">
        <p14:creationId xmlns:p14="http://schemas.microsoft.com/office/powerpoint/2010/main" val="13558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427</TotalTime>
  <Words>277</Words>
  <Application>Microsoft Office PowerPoint</Application>
  <PresentationFormat>Widescreen</PresentationFormat>
  <Paragraphs>67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Daniel Goleman</vt:lpstr>
      <vt:lpstr>Who is Daniel Goleman?</vt:lpstr>
      <vt:lpstr>Marshmallow Story </vt:lpstr>
      <vt:lpstr>What does the Research Tell Us?</vt:lpstr>
      <vt:lpstr>5 Components of EQ: </vt:lpstr>
      <vt:lpstr>What Information Can EQ Give Us?</vt:lpstr>
      <vt:lpstr> How Does Emotional Intelligence (EQ) Influence Teaching &amp; Learning?</vt:lpstr>
      <vt:lpstr>Name Game</vt:lpstr>
      <vt:lpstr>Can you manage your emotions?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JosephNSarah Harper</dc:creator>
  <cp:lastModifiedBy>JosephNSarah Harper</cp:lastModifiedBy>
  <cp:revision>30</cp:revision>
  <dcterms:created xsi:type="dcterms:W3CDTF">2013-09-23T21:58:19Z</dcterms:created>
  <dcterms:modified xsi:type="dcterms:W3CDTF">2013-09-25T02:15:21Z</dcterms:modified>
</cp:coreProperties>
</file>